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342" r:id="rId2"/>
    <p:sldId id="343" r:id="rId3"/>
    <p:sldId id="344" r:id="rId4"/>
    <p:sldId id="345" r:id="rId5"/>
    <p:sldId id="259" r:id="rId6"/>
    <p:sldId id="260" r:id="rId7"/>
    <p:sldId id="261" r:id="rId8"/>
    <p:sldId id="262" r:id="rId9"/>
    <p:sldId id="317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9" r:id="rId18"/>
    <p:sldId id="330" r:id="rId19"/>
    <p:sldId id="331" r:id="rId20"/>
    <p:sldId id="263" r:id="rId21"/>
    <p:sldId id="333" r:id="rId22"/>
    <p:sldId id="335" r:id="rId23"/>
    <p:sldId id="336" r:id="rId24"/>
    <p:sldId id="337" r:id="rId25"/>
    <p:sldId id="338" r:id="rId26"/>
    <p:sldId id="340" r:id="rId27"/>
    <p:sldId id="341" r:id="rId28"/>
    <p:sldId id="310" r:id="rId29"/>
    <p:sldId id="31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2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34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2956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04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8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87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7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38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74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9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5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6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5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7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87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39046" y="1097586"/>
            <a:ext cx="9451976" cy="2176463"/>
          </a:xfrm>
        </p:spPr>
        <p:txBody>
          <a:bodyPr>
            <a:noAutofit/>
          </a:bodyPr>
          <a:lstStyle/>
          <a:p>
            <a:pPr algn="ctr"/>
            <a:r>
              <a:rPr lang="es-BO" sz="4000" dirty="0" smtClean="0">
                <a:latin typeface="BankGothic Md BT" panose="020B0807020203060204" pitchFamily="34" charset="0"/>
              </a:rPr>
              <a:t>Sistema hidropónico automatizado para el cultivo de vegetales</a:t>
            </a:r>
            <a:endParaRPr lang="es-BO" sz="4000" dirty="0">
              <a:latin typeface="BankGothic Md BT" panose="020B0807020203060204" pitchFamily="34" charset="0"/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060843" y="5444982"/>
            <a:ext cx="7281134" cy="1187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BO" sz="2800" i="1" cap="none" dirty="0">
                <a:solidFill>
                  <a:schemeClr val="tx1"/>
                </a:solidFill>
              </a:rPr>
              <a:t>Presentado </a:t>
            </a:r>
            <a:r>
              <a:rPr lang="es-BO" sz="2800" i="1" cap="none" dirty="0" smtClean="0">
                <a:solidFill>
                  <a:schemeClr val="tx1"/>
                </a:solidFill>
              </a:rPr>
              <a:t>por 	J. Cristian Encalada Camargo</a:t>
            </a:r>
          </a:p>
          <a:p>
            <a:pPr algn="just"/>
            <a:r>
              <a:rPr lang="es-BO" sz="2800" i="1" cap="none" dirty="0">
                <a:solidFill>
                  <a:schemeClr val="tx1"/>
                </a:solidFill>
              </a:rPr>
              <a:t>	</a:t>
            </a:r>
            <a:r>
              <a:rPr lang="es-BO" sz="2800" i="1" cap="none" dirty="0" smtClean="0">
                <a:solidFill>
                  <a:schemeClr val="tx1"/>
                </a:solidFill>
              </a:rPr>
              <a:t>		Mirna E. Albarado Sánchez</a:t>
            </a:r>
          </a:p>
          <a:p>
            <a:pPr algn="just"/>
            <a:endParaRPr lang="es-BO" sz="2800" i="1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701850" y="1011793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dirty="0"/>
              <a:t>Arduino UNO </a:t>
            </a:r>
            <a:r>
              <a:rPr lang="es-BO" dirty="0" err="1"/>
              <a:t>Rev</a:t>
            </a:r>
            <a:r>
              <a:rPr lang="es-BO" dirty="0"/>
              <a:t> 3</a:t>
            </a:r>
            <a:endParaRPr lang="es-BO" sz="2800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345505" y="1737989"/>
            <a:ext cx="9447421" cy="1643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BO" cap="none" dirty="0" smtClean="0"/>
              <a:t>Encargado de adquirir las variables ambientales a través de sensores y enviarlas al servidor para su almacenamiento.</a:t>
            </a:r>
            <a:endParaRPr lang="es-BO" cap="non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935" y="3416322"/>
            <a:ext cx="3752850" cy="2771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389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1694624" y="1011793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dirty="0"/>
              <a:t>NodeMCU</a:t>
            </a:r>
            <a:endParaRPr lang="es-BO" sz="2800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345505" y="1737989"/>
            <a:ext cx="9447421" cy="1643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BO" cap="none" dirty="0"/>
              <a:t>Encargado de adquirir las variables ambientales a través de sensores </a:t>
            </a:r>
            <a:r>
              <a:rPr lang="es-BO" cap="none" dirty="0" smtClean="0"/>
              <a:t>para el monitoreo en tiempo real.</a:t>
            </a:r>
            <a:endParaRPr lang="es-BO" cap="none" dirty="0"/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35" y="3560015"/>
            <a:ext cx="5516427" cy="2370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48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físicos-actuadores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2204076" y="1011793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dirty="0" smtClean="0"/>
              <a:t>relé</a:t>
            </a:r>
            <a:endParaRPr lang="es-BO" sz="2800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345505" y="1737989"/>
            <a:ext cx="9447421" cy="1822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BO" cap="none" dirty="0" smtClean="0"/>
              <a:t>Funciona como un interruptor controlado por un circuito eléctrico.</a:t>
            </a:r>
          </a:p>
          <a:p>
            <a:pPr algn="just"/>
            <a:r>
              <a:rPr lang="es-BO" cap="none" dirty="0" smtClean="0"/>
              <a:t>Encargado de activar y desactivar los actuadores del sistema.</a:t>
            </a:r>
            <a:endParaRPr lang="es-BO" cap="none" dirty="0"/>
          </a:p>
        </p:txBody>
      </p:sp>
      <p:pic>
        <p:nvPicPr>
          <p:cNvPr id="2054" name="Picture 6" descr="Resultado de imagen de modulo rele de 8 cana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" b="3535"/>
          <a:stretch/>
        </p:blipFill>
        <p:spPr bwMode="auto">
          <a:xfrm>
            <a:off x="4337049" y="3364269"/>
            <a:ext cx="3500483" cy="2849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7709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físicos-actuadores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845538" y="996984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dirty="0" smtClean="0"/>
              <a:t>Bomba hidráulica</a:t>
            </a:r>
            <a:endParaRPr lang="es-BO" sz="2800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345505" y="1737989"/>
            <a:ext cx="9447421" cy="1822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BO" cap="none" dirty="0" smtClean="0"/>
              <a:t>Realiza la circulación de la solución nutritiva impulsándola a través de los canales del sistema hidropónico.</a:t>
            </a:r>
            <a:endParaRPr lang="es-BO" cap="none" dirty="0"/>
          </a:p>
        </p:txBody>
      </p:sp>
      <p:pic>
        <p:nvPicPr>
          <p:cNvPr id="3074" name="Picture 2" descr="Resultado de imagen de bomba hidraulica de agu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3" b="16728"/>
          <a:stretch/>
        </p:blipFill>
        <p:spPr bwMode="auto">
          <a:xfrm>
            <a:off x="3731220" y="3674327"/>
            <a:ext cx="3714609" cy="2653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6944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físicos-actuadores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1563994" y="996984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dirty="0" smtClean="0"/>
              <a:t>Ventilador</a:t>
            </a:r>
            <a:endParaRPr lang="es-BO" sz="2800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345505" y="1450603"/>
            <a:ext cx="9447421" cy="1822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BO" cap="none" dirty="0" smtClean="0"/>
              <a:t>Encargado de ventilar o refrigerar el ambiente impulsando aire a través de aspas.</a:t>
            </a:r>
            <a:endParaRPr lang="es-BO" cap="none" dirty="0"/>
          </a:p>
        </p:txBody>
      </p:sp>
      <p:pic>
        <p:nvPicPr>
          <p:cNvPr id="4098" name="Picture 2" descr="Resultado de imagen de ventilador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352" y="3226526"/>
            <a:ext cx="3180443" cy="3180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2455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físicos-actuadores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1563994" y="996984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dirty="0" smtClean="0"/>
              <a:t>CALEFACTOR</a:t>
            </a:r>
            <a:endParaRPr lang="es-BO" sz="2800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319348" y="1571874"/>
            <a:ext cx="9447421" cy="1822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BO" cap="none" dirty="0" smtClean="0"/>
              <a:t>Dispositivo eléctrico que produce aire caliente a partir de energía eléctrica.</a:t>
            </a:r>
          </a:p>
          <a:p>
            <a:pPr algn="just"/>
            <a:r>
              <a:rPr lang="es-BO" cap="none" dirty="0" smtClean="0"/>
              <a:t>Encargado de generar calor para el ambiente del cultivo.</a:t>
            </a:r>
            <a:endParaRPr lang="es-BO" cap="none" dirty="0"/>
          </a:p>
        </p:txBody>
      </p:sp>
      <p:pic>
        <p:nvPicPr>
          <p:cNvPr id="5122" name="Picture 2" descr="Resultado de imagen de calefa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21" y="2734973"/>
            <a:ext cx="3548261" cy="354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físicos-actuadores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1093726" y="996984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dirty="0" smtClean="0"/>
              <a:t>Iluminación led</a:t>
            </a:r>
            <a:endParaRPr lang="es-BO" sz="2800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319349" y="1676378"/>
            <a:ext cx="9444446" cy="1822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cap="none" dirty="0" smtClean="0"/>
              <a:t>Es un dispositivo capaz de reemplazar la luz solar </a:t>
            </a:r>
            <a:r>
              <a:rPr lang="es-ES" cap="none" dirty="0"/>
              <a:t>en el ámbito de </a:t>
            </a:r>
            <a:r>
              <a:rPr lang="es-ES" cap="none" dirty="0" smtClean="0"/>
              <a:t>agricultura, para el desarrollo de las plantas </a:t>
            </a:r>
          </a:p>
          <a:p>
            <a:pPr algn="just"/>
            <a:r>
              <a:rPr lang="es-ES" cap="none" dirty="0" smtClean="0"/>
              <a:t>Aumenta </a:t>
            </a:r>
            <a:r>
              <a:rPr lang="es-ES" cap="none" dirty="0"/>
              <a:t>la producción de los cultivos sin afectar la </a:t>
            </a:r>
            <a:r>
              <a:rPr lang="es-ES" cap="none" dirty="0" smtClean="0"/>
              <a:t>calidad.</a:t>
            </a:r>
            <a:endParaRPr lang="es-BO" cap="none" dirty="0"/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16" y="3226641"/>
            <a:ext cx="3252649" cy="3166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8180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físicos-sensores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296889" y="996984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sz="2800" dirty="0" smtClean="0"/>
              <a:t>          Sensor </a:t>
            </a:r>
            <a:r>
              <a:rPr lang="es-BO" sz="2800" dirty="0"/>
              <a:t>de Intensidad Luminosa LDR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136471" y="1739824"/>
            <a:ext cx="10371909" cy="2019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cap="none" dirty="0" smtClean="0"/>
              <a:t>Es </a:t>
            </a:r>
            <a:r>
              <a:rPr lang="es-ES" cap="none" dirty="0"/>
              <a:t>un </a:t>
            </a:r>
            <a:r>
              <a:rPr lang="es-ES" cap="none" dirty="0" smtClean="0"/>
              <a:t>dispositivo </a:t>
            </a:r>
            <a:r>
              <a:rPr lang="es-ES" cap="none" dirty="0"/>
              <a:t>que varía su valor de resistencia eléctrica dependiendo de la cantidad de luz que incide sobre </a:t>
            </a:r>
            <a:r>
              <a:rPr lang="es-ES" cap="none" dirty="0" smtClean="0"/>
              <a:t>él.</a:t>
            </a:r>
          </a:p>
          <a:p>
            <a:pPr algn="just"/>
            <a:endParaRPr lang="es-ES" cap="none" dirty="0" smtClean="0"/>
          </a:p>
          <a:p>
            <a:pPr algn="just"/>
            <a:r>
              <a:rPr lang="es-ES" cap="none" dirty="0" smtClean="0"/>
              <a:t>Produce </a:t>
            </a:r>
            <a:r>
              <a:rPr lang="es-ES" cap="none" dirty="0"/>
              <a:t>una señal de salida que </a:t>
            </a:r>
            <a:r>
              <a:rPr lang="es-ES" cap="none" dirty="0" smtClean="0"/>
              <a:t>representa </a:t>
            </a:r>
            <a:r>
              <a:rPr lang="es-ES" cap="none" dirty="0"/>
              <a:t>la cantidad de luz detectada</a:t>
            </a:r>
            <a:endParaRPr lang="es-ES" cap="none" dirty="0" smtClean="0"/>
          </a:p>
          <a:p>
            <a:pPr algn="just"/>
            <a:endParaRPr lang="es-BO" cap="non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37473"/>
          <a:stretch/>
        </p:blipFill>
        <p:spPr>
          <a:xfrm>
            <a:off x="4283470" y="3539462"/>
            <a:ext cx="2951210" cy="2704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788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físicos-sensores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21124" y="996984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sz="2800" dirty="0" smtClean="0"/>
              <a:t>          </a:t>
            </a:r>
            <a:r>
              <a:rPr lang="es-ES" sz="2800" dirty="0" smtClean="0"/>
              <a:t>Sensor </a:t>
            </a:r>
            <a:r>
              <a:rPr lang="es-ES" sz="2800" dirty="0"/>
              <a:t>de Temperatura y Humedad DHT11</a:t>
            </a:r>
            <a:endParaRPr lang="es-BO" sz="2800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267101" y="1321808"/>
            <a:ext cx="10371909" cy="2019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cap="none" dirty="0"/>
              <a:t>E</a:t>
            </a:r>
            <a:r>
              <a:rPr lang="es-ES" cap="none" dirty="0" smtClean="0"/>
              <a:t>s </a:t>
            </a:r>
            <a:r>
              <a:rPr lang="es-ES" cap="none" dirty="0"/>
              <a:t>un dispositivo electrónico que mide </a:t>
            </a:r>
            <a:r>
              <a:rPr lang="es-ES" cap="none" dirty="0" smtClean="0"/>
              <a:t>la temperatura y </a:t>
            </a:r>
            <a:r>
              <a:rPr lang="es-ES" cap="none" dirty="0"/>
              <a:t>humedad relativa en un área </a:t>
            </a:r>
            <a:r>
              <a:rPr lang="es-ES" cap="none" dirty="0" smtClean="0"/>
              <a:t>determinada.</a:t>
            </a:r>
            <a:endParaRPr lang="es-BO" cap="none" dirty="0"/>
          </a:p>
        </p:txBody>
      </p:sp>
      <p:pic>
        <p:nvPicPr>
          <p:cNvPr id="6" name="Imagen 5" descr="Image result for DHT1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" t="23082" r="3429" b="21589"/>
          <a:stretch/>
        </p:blipFill>
        <p:spPr bwMode="auto">
          <a:xfrm>
            <a:off x="3519124" y="3213463"/>
            <a:ext cx="4318590" cy="2821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371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" y="0"/>
            <a:ext cx="12177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2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ANTECEDENTES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BO" sz="2800" dirty="0" smtClean="0"/>
              <a:t>La </a:t>
            </a:r>
            <a:r>
              <a:rPr lang="es-BO" sz="2800" dirty="0"/>
              <a:t>Hidroponía es una metodología que permite el cultivo de plantas sin tierra mucho anterior al cultivo en </a:t>
            </a:r>
            <a:r>
              <a:rPr lang="es-BO" sz="2800" dirty="0" smtClean="0"/>
              <a:t>tierra en lugares con limitaciones </a:t>
            </a:r>
            <a:r>
              <a:rPr lang="es-BO" sz="2800" dirty="0"/>
              <a:t>de suelo y agua</a:t>
            </a:r>
            <a:r>
              <a:rPr lang="es-BO" sz="2800" dirty="0" smtClean="0"/>
              <a:t>.</a:t>
            </a:r>
          </a:p>
          <a:p>
            <a:pPr algn="just"/>
            <a:r>
              <a:rPr lang="es-BO" sz="2800" dirty="0"/>
              <a:t>En la actualidad, en Bolivia los sistemas hidropónicos existentes no cuentan con un control y monitoreo automatizado del cultivo, que permita optimizar la productividad y mejorar la calidad de los </a:t>
            </a:r>
            <a:r>
              <a:rPr lang="es-BO" sz="2800" dirty="0" smtClean="0"/>
              <a:t>productos.</a:t>
            </a:r>
            <a:endParaRPr lang="es-BO" sz="28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85729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299894" y="378364"/>
            <a:ext cx="10750732" cy="55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 smtClean="0"/>
              <a:t>PLATAFORMA WEB DEL SISTEMA - PAGINA </a:t>
            </a:r>
            <a:r>
              <a:rPr lang="es-BO" dirty="0"/>
              <a:t>DE INICIO DE SESION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412" t="13610" r="17059" b="11851"/>
          <a:stretch/>
        </p:blipFill>
        <p:spPr>
          <a:xfrm>
            <a:off x="1860864" y="1047407"/>
            <a:ext cx="8750105" cy="4928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13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257690" y="378364"/>
            <a:ext cx="10750732" cy="55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 smtClean="0"/>
              <a:t>PLATAFORMA WEB DEL SISTEMA - PAGINA </a:t>
            </a:r>
            <a:r>
              <a:rPr lang="es-BO" dirty="0"/>
              <a:t>DE </a:t>
            </a:r>
            <a:r>
              <a:rPr lang="es-BO" dirty="0" smtClean="0"/>
              <a:t>control</a:t>
            </a:r>
            <a:endParaRPr lang="es-B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5573" t="12975" r="27103" b="6400"/>
          <a:stretch/>
        </p:blipFill>
        <p:spPr>
          <a:xfrm>
            <a:off x="1742383" y="2000817"/>
            <a:ext cx="4529797" cy="4338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5997" t="12032" r="27289" b="7515"/>
          <a:stretch/>
        </p:blipFill>
        <p:spPr>
          <a:xfrm>
            <a:off x="6356588" y="2000817"/>
            <a:ext cx="4480852" cy="4338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282" y="1113642"/>
            <a:ext cx="4134000" cy="70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977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257690" y="378364"/>
            <a:ext cx="10750732" cy="55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 smtClean="0"/>
              <a:t>PLATAFORMA WEB DEL SISTEMA - PAGINA </a:t>
            </a:r>
            <a:r>
              <a:rPr lang="es-BO" dirty="0"/>
              <a:t>DE </a:t>
            </a:r>
            <a:r>
              <a:rPr lang="es-BO" dirty="0" smtClean="0"/>
              <a:t>control</a:t>
            </a:r>
            <a:endParaRPr lang="es-B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064" y="1296865"/>
            <a:ext cx="3752850" cy="4686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610" y="1306390"/>
            <a:ext cx="3398520" cy="467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99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257690" y="378364"/>
            <a:ext cx="10750732" cy="55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 smtClean="0"/>
              <a:t>PLATAFORMA WEB DEL SISTEMA - PAGINA </a:t>
            </a:r>
            <a:r>
              <a:rPr lang="es-BO" dirty="0"/>
              <a:t>DE </a:t>
            </a:r>
            <a:r>
              <a:rPr lang="es-BO" dirty="0" smtClean="0"/>
              <a:t>control</a:t>
            </a:r>
            <a:endParaRPr lang="es-B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68" y="1205190"/>
            <a:ext cx="4057143" cy="44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763" y="1205190"/>
            <a:ext cx="3803884" cy="44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247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257690" y="378364"/>
            <a:ext cx="10750732" cy="55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 smtClean="0"/>
              <a:t>PLATAFORMA WEB DEL SISTEMA - PAGINA </a:t>
            </a:r>
            <a:r>
              <a:rPr lang="es-BO" dirty="0"/>
              <a:t>DE </a:t>
            </a:r>
            <a:r>
              <a:rPr lang="es-BO" dirty="0" smtClean="0"/>
              <a:t>control</a:t>
            </a:r>
            <a:endParaRPr lang="es-B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72" y="1386034"/>
            <a:ext cx="2390775" cy="467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467" y="1386033"/>
            <a:ext cx="3495675" cy="4676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43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257690" y="378364"/>
            <a:ext cx="10750732" cy="55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 smtClean="0"/>
              <a:t>PLATAFORMA WEB DEL SISTEMA - PAGINA </a:t>
            </a:r>
            <a:r>
              <a:rPr lang="es-BO" dirty="0"/>
              <a:t>DE </a:t>
            </a:r>
            <a:r>
              <a:rPr lang="es-BO" dirty="0" smtClean="0"/>
              <a:t>control</a:t>
            </a:r>
            <a:endParaRPr lang="es-B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29" y="1048116"/>
            <a:ext cx="6010275" cy="5324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374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257690" y="378364"/>
            <a:ext cx="10750732" cy="55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 smtClean="0"/>
              <a:t>PLATAFORMA WEB DEL SISTEMA - </a:t>
            </a:r>
            <a:r>
              <a:rPr lang="es-BO" dirty="0" err="1" smtClean="0"/>
              <a:t>camara</a:t>
            </a:r>
            <a:endParaRPr lang="es-B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99" y="1038737"/>
            <a:ext cx="5686028" cy="5263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63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932938" y="237687"/>
            <a:ext cx="10750732" cy="1267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BO" dirty="0" smtClean="0"/>
              <a:t>PLATAFORMA WEB DEL SISTEMA </a:t>
            </a:r>
          </a:p>
          <a:p>
            <a:r>
              <a:rPr lang="es-BO" dirty="0" smtClean="0"/>
              <a:t>PAGINA </a:t>
            </a:r>
            <a:r>
              <a:rPr lang="es-BO" dirty="0"/>
              <a:t>DE </a:t>
            </a:r>
            <a:r>
              <a:rPr lang="es-BO" dirty="0" smtClean="0"/>
              <a:t>reportes</a:t>
            </a:r>
            <a:endParaRPr lang="es-B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02" y="1786597"/>
            <a:ext cx="7214185" cy="411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953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9458" y="782282"/>
            <a:ext cx="9905998" cy="673387"/>
          </a:xfrm>
        </p:spPr>
        <p:txBody>
          <a:bodyPr/>
          <a:lstStyle/>
          <a:p>
            <a:r>
              <a:rPr lang="es-BO" dirty="0"/>
              <a:t>conclusiones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040235" y="1739004"/>
            <a:ext cx="9739382" cy="3773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BO" sz="2600" dirty="0" smtClean="0"/>
              <a:t>El desarrollo del proyecto permitirá el control y monitoreo automatizado de cultivos hidropónicos y tradicionales.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BO" sz="2600" dirty="0" smtClean="0"/>
              <a:t>Se mantendrá un ambiente optimo para el cultivo de productos agrícolas.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BO" sz="2600" dirty="0" smtClean="0"/>
              <a:t>Se obtendrán productos fuera de temporada gracias a tecnologías informáticas y de automatización.</a:t>
            </a:r>
          </a:p>
          <a:p>
            <a:pPr marL="34290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s-BO" sz="2600" dirty="0" smtClean="0"/>
              <a:t>Se Optimizara la productividad y mejorara la calidad de los productos agrícolas.</a:t>
            </a:r>
          </a:p>
        </p:txBody>
      </p:sp>
    </p:spTree>
    <p:extLst>
      <p:ext uri="{BB962C8B-B14F-4D97-AF65-F5344CB8AC3E}">
        <p14:creationId xmlns:p14="http://schemas.microsoft.com/office/powerpoint/2010/main" val="396822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6431" y="900332"/>
            <a:ext cx="9608234" cy="3307496"/>
          </a:xfrm>
        </p:spPr>
        <p:txBody>
          <a:bodyPr>
            <a:noAutofit/>
          </a:bodyPr>
          <a:lstStyle/>
          <a:p>
            <a:pPr algn="ctr"/>
            <a:r>
              <a:rPr lang="es-BO" sz="6000" dirty="0" smtClean="0"/>
              <a:t>MUCHAS </a:t>
            </a:r>
            <a:r>
              <a:rPr lang="es-BO" sz="60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6604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5279"/>
          </a:xfrm>
        </p:spPr>
        <p:txBody>
          <a:bodyPr/>
          <a:lstStyle/>
          <a:p>
            <a:r>
              <a:rPr lang="es-ES" dirty="0" smtClean="0"/>
              <a:t>Justificación del tema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1605543"/>
            <a:ext cx="9905999" cy="4962682"/>
          </a:xfrm>
        </p:spPr>
        <p:txBody>
          <a:bodyPr>
            <a:normAutofit lnSpcReduction="10000"/>
          </a:bodyPr>
          <a:lstStyle/>
          <a:p>
            <a:pPr algn="just"/>
            <a:r>
              <a:rPr lang="es-BO" sz="3200" dirty="0" smtClean="0"/>
              <a:t> Mantener </a:t>
            </a:r>
            <a:r>
              <a:rPr lang="es-BO" sz="3200" dirty="0"/>
              <a:t>un clima adecuado para el cultivo de algunos productos agrícolas como verduras, vegetales y </a:t>
            </a:r>
            <a:r>
              <a:rPr lang="es-BO" sz="3200" dirty="0" smtClean="0"/>
              <a:t>otros.</a:t>
            </a:r>
          </a:p>
          <a:p>
            <a:pPr algn="just"/>
            <a:r>
              <a:rPr lang="es-BO" sz="3200" dirty="0" smtClean="0"/>
              <a:t> Monitorear las variables ambientales del cultivo, para toma de decisiones.</a:t>
            </a:r>
          </a:p>
          <a:p>
            <a:r>
              <a:rPr lang="es-BO" sz="3200" dirty="0" smtClean="0"/>
              <a:t> Obtener </a:t>
            </a:r>
            <a:r>
              <a:rPr lang="es-BO" sz="3200" dirty="0"/>
              <a:t>productos fuera de temporada, </a:t>
            </a:r>
            <a:r>
              <a:rPr lang="es-BO" sz="3200" dirty="0" smtClean="0"/>
              <a:t>evitando la carencia </a:t>
            </a:r>
            <a:r>
              <a:rPr lang="es-BO" sz="3200" dirty="0"/>
              <a:t>de productos frescos para el consumo de la población. </a:t>
            </a:r>
            <a:endParaRPr lang="es-BO" sz="3200" dirty="0" smtClean="0"/>
          </a:p>
          <a:p>
            <a:pPr lvl="0"/>
            <a:r>
              <a:rPr lang="es-ES" sz="3200" dirty="0" smtClean="0"/>
              <a:t>Aprovechar espacios </a:t>
            </a:r>
            <a:r>
              <a:rPr lang="es-ES" sz="3200" dirty="0"/>
              <a:t>para el </a:t>
            </a:r>
            <a:r>
              <a:rPr lang="es-ES" sz="3200" dirty="0" smtClean="0"/>
              <a:t>cultivo.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2346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2507798" cy="1478570"/>
          </a:xfrm>
        </p:spPr>
        <p:txBody>
          <a:bodyPr/>
          <a:lstStyle/>
          <a:p>
            <a:r>
              <a:rPr lang="es-BO" dirty="0"/>
              <a:t>objetivo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s-ES" sz="3600" dirty="0"/>
              <a:t>Desarrollar un software que permita el control y monitoreo automatizado de un cultivo </a:t>
            </a:r>
            <a:r>
              <a:rPr lang="es-ES" sz="3600" dirty="0" smtClean="0"/>
              <a:t>hidropónico </a:t>
            </a:r>
            <a:r>
              <a:rPr lang="es-ES" sz="3600" dirty="0"/>
              <a:t>de </a:t>
            </a:r>
            <a:r>
              <a:rPr lang="es-ES" sz="3600" dirty="0" smtClean="0"/>
              <a:t>lechuga para agricultores,</a:t>
            </a:r>
            <a:r>
              <a:rPr lang="es-BO" sz="3600" dirty="0"/>
              <a:t> obteniendo un ambiente óptimo y maximizando la </a:t>
            </a:r>
            <a:r>
              <a:rPr lang="es-BO" sz="3600" dirty="0" smtClean="0"/>
              <a:t>producción.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9135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BO" dirty="0" smtClean="0"/>
              <a:t>CULTIVOS HIDROPÓNICOS TRADICIONALES</a:t>
            </a:r>
            <a:endParaRPr lang="es-BO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574086" y="1518105"/>
            <a:ext cx="547332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cap="none" dirty="0" smtClean="0"/>
              <a:t>Hidroponía sin monitoreo</a:t>
            </a:r>
            <a:endParaRPr lang="es-BO" cap="none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83" y="1720715"/>
            <a:ext cx="3825921" cy="2551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74" y="3479176"/>
            <a:ext cx="3686175" cy="2771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1198281" y="4834251"/>
            <a:ext cx="4970700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cap="none" dirty="0" smtClean="0"/>
              <a:t>Hidroponía Tiquipaya Cochabamba 2017</a:t>
            </a:r>
            <a:endParaRPr lang="es-BO" cap="none" dirty="0"/>
          </a:p>
        </p:txBody>
      </p:sp>
    </p:spTree>
    <p:extLst>
      <p:ext uri="{BB962C8B-B14F-4D97-AF65-F5344CB8AC3E}">
        <p14:creationId xmlns:p14="http://schemas.microsoft.com/office/powerpoint/2010/main" val="240639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0358" y="237261"/>
            <a:ext cx="8105619" cy="880684"/>
          </a:xfrm>
        </p:spPr>
        <p:txBody>
          <a:bodyPr>
            <a:normAutofit fontScale="90000"/>
          </a:bodyPr>
          <a:lstStyle/>
          <a:p>
            <a:pPr algn="ctr"/>
            <a:r>
              <a:rPr lang="es-BO" dirty="0"/>
              <a:t>CULTIVOS HIDROPÓNICOS </a:t>
            </a:r>
            <a:r>
              <a:rPr lang="es-BO" dirty="0" smtClean="0"/>
              <a:t>automatizados</a:t>
            </a:r>
            <a:endParaRPr lang="es-BO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6699068" y="1579382"/>
            <a:ext cx="3346454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BO" sz="2800" dirty="0" smtClean="0"/>
              <a:t>Cultivo Hidropónico Moderno de Japón 2016.</a:t>
            </a:r>
            <a:endParaRPr lang="es-BO" sz="2800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1602897" y="4450706"/>
            <a:ext cx="4166838" cy="17700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800" dirty="0"/>
              <a:t> </a:t>
            </a:r>
            <a:r>
              <a:rPr lang="es-ES" sz="2800" dirty="0" smtClean="0"/>
              <a:t>Crecimiento de </a:t>
            </a:r>
            <a:r>
              <a:rPr lang="es-ES" sz="2800" dirty="0"/>
              <a:t>lechugas </a:t>
            </a:r>
            <a:r>
              <a:rPr lang="es-ES" sz="2800" dirty="0" smtClean="0"/>
              <a:t>con </a:t>
            </a:r>
            <a:r>
              <a:rPr lang="es-ES" sz="2800" dirty="0"/>
              <a:t>ayuda </a:t>
            </a:r>
            <a:r>
              <a:rPr lang="es-ES" sz="2800" dirty="0" smtClean="0"/>
              <a:t>de</a:t>
            </a:r>
            <a:r>
              <a:rPr lang="es-ES" sz="2800" dirty="0"/>
              <a:t> </a:t>
            </a:r>
            <a:r>
              <a:rPr lang="es-ES" sz="2800" dirty="0" smtClean="0"/>
              <a:t>Iluminación LED</a:t>
            </a:r>
          </a:p>
          <a:p>
            <a:pPr algn="just"/>
            <a:r>
              <a:rPr lang="es-BO" sz="2800" dirty="0" smtClean="0"/>
              <a:t>Japonesa </a:t>
            </a:r>
            <a:r>
              <a:rPr lang="es-BO" sz="2800" dirty="0"/>
              <a:t>de Spread Co</a:t>
            </a:r>
          </a:p>
        </p:txBody>
      </p:sp>
      <p:pic>
        <p:nvPicPr>
          <p:cNvPr id="13" name="Picture 2" descr="https://1.bp.blogspot.com/-3TwloAylQY4/VLcjBn45jTI/AAAAAAAAIs0/3oKSwXg6nKQ/s1600/granja-ecologica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97" y="1224633"/>
            <a:ext cx="3834424" cy="2875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https://3.bp.blogspot.com/-jzCr9di-gV0/VLcjAoAuEUI/AAAAAAAAIss/bcYYtITE2xs/s1600/granja-ecologica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40" y="3469012"/>
            <a:ext cx="3994485" cy="2751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6164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8720" y="33567"/>
            <a:ext cx="10763794" cy="1478570"/>
          </a:xfrm>
        </p:spPr>
        <p:txBody>
          <a:bodyPr>
            <a:normAutofit/>
          </a:bodyPr>
          <a:lstStyle/>
          <a:p>
            <a:pPr algn="ctr"/>
            <a:r>
              <a:rPr lang="es-BO" dirty="0" smtClean="0"/>
              <a:t>prototipo del cultivo hidropónico</a:t>
            </a:r>
            <a:endParaRPr lang="es-B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8" y="1619795"/>
            <a:ext cx="7863839" cy="4682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25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4459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lógicos</a:t>
            </a:r>
            <a:endParaRPr lang="es-BO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870" y="1964515"/>
            <a:ext cx="6768254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85" y="1990647"/>
            <a:ext cx="3444301" cy="3078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ítulo 1"/>
          <p:cNvSpPr txBox="1">
            <a:spLocks/>
          </p:cNvSpPr>
          <p:nvPr/>
        </p:nvSpPr>
        <p:spPr>
          <a:xfrm>
            <a:off x="1128360" y="1396188"/>
            <a:ext cx="3182383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sz="2800" dirty="0" smtClean="0"/>
              <a:t>SISTEMA OPERATIVO</a:t>
            </a:r>
            <a:endParaRPr lang="es-BO" sz="2800" dirty="0"/>
          </a:p>
        </p:txBody>
      </p:sp>
    </p:spTree>
    <p:extLst>
      <p:ext uri="{BB962C8B-B14F-4D97-AF65-F5344CB8AC3E}">
        <p14:creationId xmlns:p14="http://schemas.microsoft.com/office/powerpoint/2010/main" val="104017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19348" y="0"/>
            <a:ext cx="9122809" cy="1478570"/>
          </a:xfrm>
        </p:spPr>
        <p:txBody>
          <a:bodyPr/>
          <a:lstStyle/>
          <a:p>
            <a:r>
              <a:rPr lang="es-BO" dirty="0" smtClean="0"/>
              <a:t>Componentes físicos</a:t>
            </a:r>
            <a:endParaRPr lang="es-B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865693" y="1077107"/>
            <a:ext cx="8291367" cy="741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BO" dirty="0"/>
              <a:t>Raspberry Pi Modelo B Versión 1.1 </a:t>
            </a:r>
            <a:endParaRPr lang="es-BO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10" y="3368919"/>
            <a:ext cx="4829175" cy="2552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1345505" y="1646548"/>
            <a:ext cx="9447421" cy="1643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cap="none" dirty="0" smtClean="0"/>
              <a:t>Es utilizado como servidor para la plataforma web del proyecto.</a:t>
            </a:r>
          </a:p>
          <a:p>
            <a:pPr algn="just"/>
            <a:r>
              <a:rPr lang="es-ES" cap="none" dirty="0" smtClean="0"/>
              <a:t>Encargado de control de dispositivos y almacenamiento de datos.</a:t>
            </a:r>
            <a:endParaRPr lang="es-BO" cap="none" dirty="0"/>
          </a:p>
        </p:txBody>
      </p:sp>
    </p:spTree>
    <p:extLst>
      <p:ext uri="{BB962C8B-B14F-4D97-AF65-F5344CB8AC3E}">
        <p14:creationId xmlns:p14="http://schemas.microsoft.com/office/powerpoint/2010/main" val="38958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3400</TotalTime>
  <Words>573</Words>
  <Application>Microsoft Office PowerPoint</Application>
  <PresentationFormat>Panorámica</PresentationFormat>
  <Paragraphs>74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BankGothic Md BT</vt:lpstr>
      <vt:lpstr>Symbol</vt:lpstr>
      <vt:lpstr>Trebuchet MS</vt:lpstr>
      <vt:lpstr>Tw Cen MT</vt:lpstr>
      <vt:lpstr>Circuito</vt:lpstr>
      <vt:lpstr>Sistema hidropónico automatizado para el cultivo de vegetales</vt:lpstr>
      <vt:lpstr>ANTECEDENTES</vt:lpstr>
      <vt:lpstr>Justificación del tema</vt:lpstr>
      <vt:lpstr>objetivo</vt:lpstr>
      <vt:lpstr>CULTIVOS HIDROPÓNICOS TRADICIONALES</vt:lpstr>
      <vt:lpstr>CULTIVOS HIDROPÓNICOS automatizados</vt:lpstr>
      <vt:lpstr>prototipo del cultivo hidropónico</vt:lpstr>
      <vt:lpstr>Componentes lógicos</vt:lpstr>
      <vt:lpstr>Componentes físicos</vt:lpstr>
      <vt:lpstr>Componentes físicos</vt:lpstr>
      <vt:lpstr>Componentes físicos</vt:lpstr>
      <vt:lpstr>Componentes físicos-actuadores</vt:lpstr>
      <vt:lpstr>Componentes físicos-actuadores</vt:lpstr>
      <vt:lpstr>Componentes físicos-actuadores</vt:lpstr>
      <vt:lpstr>Componentes físicos-actuadores</vt:lpstr>
      <vt:lpstr>Componentes físicos-actuadores</vt:lpstr>
      <vt:lpstr>Componentes físicos-sensores</vt:lpstr>
      <vt:lpstr>Componentes físicos-sensores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HIDROPONICO AUTOMATIZADO</dc:title>
  <dc:creator>CEC_MAS</dc:creator>
  <cp:lastModifiedBy>Usuario de Windows</cp:lastModifiedBy>
  <cp:revision>86</cp:revision>
  <dcterms:created xsi:type="dcterms:W3CDTF">2017-04-19T00:58:07Z</dcterms:created>
  <dcterms:modified xsi:type="dcterms:W3CDTF">2017-10-10T21:05:14Z</dcterms:modified>
</cp:coreProperties>
</file>